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6" r:id="rId6"/>
    <p:sldId id="277" r:id="rId7"/>
    <p:sldId id="294" r:id="rId8"/>
    <p:sldId id="278" r:id="rId9"/>
    <p:sldId id="296" r:id="rId10"/>
    <p:sldId id="299" r:id="rId11"/>
    <p:sldId id="297" r:id="rId12"/>
    <p:sldId id="288" r:id="rId13"/>
    <p:sldId id="293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35" autoAdjust="0"/>
    <p:restoredTop sz="96327"/>
  </p:normalViewPr>
  <p:slideViewPr>
    <p:cSldViewPr snapToGrid="0" showGuides="1">
      <p:cViewPr varScale="1">
        <p:scale>
          <a:sx n="128" d="100"/>
          <a:sy n="128" d="100"/>
        </p:scale>
        <p:origin x="528" y="17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5" y="1986926"/>
            <a:ext cx="3087236" cy="2057441"/>
          </a:xfrm>
        </p:spPr>
        <p:txBody>
          <a:bodyPr/>
          <a:lstStyle/>
          <a:p>
            <a:r>
              <a:rPr lang="en-US" altLang="zh-CN" dirty="0" err="1"/>
              <a:t>Rockbuster</a:t>
            </a:r>
            <a:br>
              <a:rPr lang="en-US" altLang="zh-CN" dirty="0"/>
            </a:br>
            <a:r>
              <a:rPr lang="en-US" altLang="zh-CN" dirty="0"/>
              <a:t>Stealth Inc.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Jacob Yount</a:t>
            </a:r>
          </a:p>
        </p:txBody>
      </p:sp>
      <p:pic>
        <p:nvPicPr>
          <p:cNvPr id="30" name="Picture placeholder 29" descr="Seats with people at the movies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1000" r="21000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26" name="图片占位符 25" descr="Countdown in movie frame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46958" y="3022453"/>
            <a:ext cx="6547212" cy="2788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North America and Asia should be your primary targets as they have your highest customer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Look to grow your markets in Europe and Australia to match what you are producing in Asia and North America with a market plan, maybe a rewards system for frequent renters or streamers.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Look into your Thriller genre to see what could be the issue with its rental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 your library across all genres.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Film reel and slat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/>
          <a:stretch/>
        </p:blipFill>
        <p:spPr/>
      </p:pic>
      <p:pic>
        <p:nvPicPr>
          <p:cNvPr id="16" name="图片占位符 15" descr="Seats with people at the movies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18" name="图片占位符 17" descr="Shelves on wall with screens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Jacob Yount</a:t>
            </a:r>
          </a:p>
          <a:p>
            <a:pPr lvl="0"/>
            <a:r>
              <a:rPr lang="en-US" dirty="0" err="1"/>
              <a:t>jacobk.yount@gmail.com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28" name="Picture Placeholder 27" descr="Photographer editing photos on desktop computer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2002728"/>
          </a:xfrm>
        </p:spPr>
        <p:txBody>
          <a:bodyPr/>
          <a:lstStyle/>
          <a:p>
            <a:r>
              <a:rPr lang="en-US" dirty="0"/>
              <a:t>With the everchanging marketplace, </a:t>
            </a:r>
            <a:r>
              <a:rPr lang="en-US" dirty="0" err="1"/>
              <a:t>Rockbuster</a:t>
            </a:r>
            <a:r>
              <a:rPr lang="en-US" dirty="0"/>
              <a:t> is looking to capitalize on the streaming trend and use its movie rights to begin at home movie streaming. </a:t>
            </a:r>
          </a:p>
          <a:p>
            <a:r>
              <a:rPr lang="en-US" dirty="0"/>
              <a:t>We will be looking at some of their data to get a better grasp on how they can improve and implement this effectively.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Film reel and slat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92706" y="2713042"/>
            <a:ext cx="2622884" cy="14319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cap="none" dirty="0"/>
              <a:t>Primary</a:t>
            </a:r>
          </a:p>
          <a:p>
            <a:pPr>
              <a:lnSpc>
                <a:spcPct val="100000"/>
              </a:lnSpc>
            </a:pPr>
            <a:r>
              <a:rPr lang="en-US" sz="4000" cap="none" dirty="0"/>
              <a:t>Goals</a:t>
            </a:r>
          </a:p>
          <a:p>
            <a:endParaRPr lang="en-US" sz="2400" dirty="0"/>
          </a:p>
        </p:txBody>
      </p:sp>
      <p:pic>
        <p:nvPicPr>
          <p:cNvPr id="48" name="Picture placeholder 19" descr="Close-up of purple curtain in various tones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D848036-C8AA-4738-7DDC-DE144448D324}"/>
              </a:ext>
            </a:extLst>
          </p:cNvPr>
          <p:cNvSpPr txBox="1">
            <a:spLocks/>
          </p:cNvSpPr>
          <p:nvPr/>
        </p:nvSpPr>
        <p:spPr>
          <a:xfrm>
            <a:off x="6564630" y="1722691"/>
            <a:ext cx="5045660" cy="3412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Top selling films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Lowest selling films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Top selling genres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Lowest selling genres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Rental Duration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cap="none" dirty="0"/>
              <a:t>Top Countries for Sales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30468"/>
            <a:ext cx="4518122" cy="794758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66F6-2598-99C8-AF66-614D08596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1864374"/>
            <a:ext cx="4672693" cy="3129251"/>
          </a:xfrm>
        </p:spPr>
        <p:txBody>
          <a:bodyPr/>
          <a:lstStyle/>
          <a:p>
            <a:r>
              <a:rPr lang="en-US" dirty="0"/>
              <a:t>Total Stores – 2</a:t>
            </a:r>
          </a:p>
          <a:p>
            <a:r>
              <a:rPr lang="en-US" dirty="0"/>
              <a:t>Total Staff - 2</a:t>
            </a:r>
          </a:p>
          <a:p>
            <a:r>
              <a:rPr lang="en-US" dirty="0"/>
              <a:t>Total Customers – 599</a:t>
            </a:r>
          </a:p>
          <a:p>
            <a:r>
              <a:rPr lang="en-US" dirty="0"/>
              <a:t>Total Inventory - 16,044</a:t>
            </a:r>
          </a:p>
          <a:p>
            <a:r>
              <a:rPr lang="en-US" dirty="0"/>
              <a:t>Total Revenue - $61,312.04</a:t>
            </a:r>
          </a:p>
          <a:p>
            <a:r>
              <a:rPr lang="en-US" dirty="0"/>
              <a:t>Countries Served – 109</a:t>
            </a:r>
          </a:p>
          <a:p>
            <a:r>
              <a:rPr lang="en-US" dirty="0"/>
              <a:t>Total Movie Titles – 1000</a:t>
            </a:r>
          </a:p>
          <a:p>
            <a:r>
              <a:rPr lang="en-US" dirty="0"/>
              <a:t>Total Movie Languages - 6</a:t>
            </a:r>
          </a:p>
          <a:p>
            <a:r>
              <a:rPr lang="en-US" dirty="0"/>
              <a:t>Total Genres - 20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83340"/>
            <a:ext cx="10515600" cy="1115434"/>
          </a:xfrm>
        </p:spPr>
        <p:txBody>
          <a:bodyPr/>
          <a:lstStyle/>
          <a:p>
            <a:r>
              <a:rPr lang="en-US" dirty="0"/>
              <a:t>Highest/Lowest Selling Movie Titles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163C8-637B-5731-30F9-0BAA2844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243126"/>
            <a:ext cx="7008017" cy="263820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F5803F4-139E-53BA-4941-9ECB97C4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8" y="3928628"/>
            <a:ext cx="7056607" cy="2654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C566C-2CB2-804A-EAFF-F0B62BF1E2CB}"/>
              </a:ext>
            </a:extLst>
          </p:cNvPr>
          <p:cNvSpPr txBox="1"/>
          <p:nvPr/>
        </p:nvSpPr>
        <p:spPr>
          <a:xfrm>
            <a:off x="8249055" y="1498060"/>
            <a:ext cx="3044758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These two graphs represent the top 10 highest revenue and top 10 lowest revenue movie titles.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Telegraph Voyage is the top selling film, with $215.75 in revenue.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lowest revenue films are a four-way tie. Those titles only sold $5.94 and are indicated in light blue on the graph to the left. 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83339"/>
            <a:ext cx="11245175" cy="1115434"/>
          </a:xfrm>
        </p:spPr>
        <p:txBody>
          <a:bodyPr/>
          <a:lstStyle/>
          <a:p>
            <a:pPr algn="r"/>
            <a:r>
              <a:rPr lang="en-US" dirty="0"/>
              <a:t>Revenue By Genre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36A445-CBCF-B4AD-D517-B56022CC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604" y="1621416"/>
            <a:ext cx="7772400" cy="4373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3EC0F-0313-83A3-C8D5-8C2AF2E1641C}"/>
              </a:ext>
            </a:extLst>
          </p:cNvPr>
          <p:cNvSpPr txBox="1"/>
          <p:nvPr/>
        </p:nvSpPr>
        <p:spPr>
          <a:xfrm>
            <a:off x="587829" y="2413337"/>
            <a:ext cx="3044758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This graph represents the total revenue from each genre. From this we can see that’s Sports is the highest grossing genre by far, and Thrillers are very far behind.</a:t>
            </a:r>
          </a:p>
        </p:txBody>
      </p:sp>
    </p:spTree>
    <p:extLst>
      <p:ext uri="{BB962C8B-B14F-4D97-AF65-F5344CB8AC3E}">
        <p14:creationId xmlns:p14="http://schemas.microsoft.com/office/powerpoint/2010/main" val="197402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283340"/>
            <a:ext cx="10515600" cy="1115434"/>
          </a:xfrm>
        </p:spPr>
        <p:txBody>
          <a:bodyPr/>
          <a:lstStyle/>
          <a:p>
            <a:r>
              <a:rPr lang="en-US" dirty="0"/>
              <a:t>Rental Habits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C566C-2CB2-804A-EAFF-F0B62BF1E2CB}"/>
              </a:ext>
            </a:extLst>
          </p:cNvPr>
          <p:cNvSpPr txBox="1"/>
          <p:nvPr/>
        </p:nvSpPr>
        <p:spPr>
          <a:xfrm>
            <a:off x="6096000" y="2803258"/>
            <a:ext cx="3601059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Except for Thrillers, most movies are rented for a little over 4 days.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B23B22-B693-A092-7B06-B502B4C75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7471"/>
              </p:ext>
            </p:extLst>
          </p:nvPr>
        </p:nvGraphicFramePr>
        <p:xfrm>
          <a:off x="752678" y="1687824"/>
          <a:ext cx="4558624" cy="470325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303187">
                  <a:extLst>
                    <a:ext uri="{9D8B030D-6E8A-4147-A177-3AD203B41FA5}">
                      <a16:colId xmlns:a16="http://schemas.microsoft.com/office/drawing/2014/main" val="2363891081"/>
                    </a:ext>
                  </a:extLst>
                </a:gridCol>
                <a:gridCol w="2173616">
                  <a:extLst>
                    <a:ext uri="{9D8B030D-6E8A-4147-A177-3AD203B41FA5}">
                      <a16:colId xmlns:a16="http://schemas.microsoft.com/office/drawing/2014/main" val="4197470479"/>
                    </a:ext>
                  </a:extLst>
                </a:gridCol>
                <a:gridCol w="81821">
                  <a:extLst>
                    <a:ext uri="{9D8B030D-6E8A-4147-A177-3AD203B41FA5}">
                      <a16:colId xmlns:a16="http://schemas.microsoft.com/office/drawing/2014/main" val="2835197639"/>
                    </a:ext>
                  </a:extLst>
                </a:gridCol>
              </a:tblGrid>
              <a:tr h="274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Duration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592366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Thriller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 days 26:19:42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187966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Sports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29:04:31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68164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Comedy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28:48:17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51989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Games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28:29:40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667339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Music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26:01:21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75215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Sci-Fi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25:57:29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884688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Documentary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4 days 25:32:05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83936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Family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25:28:22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511739"/>
                  </a:ext>
                </a:extLst>
              </a:tr>
              <a:tr h="274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24:46:40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898832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24:43:30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0543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Foreign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24:14:17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94017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24:01:34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466426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Classics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23:56:49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746323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Children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21:56:59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36729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Animation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21:55:55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52099"/>
                  </a:ext>
                </a:extLst>
              </a:tr>
              <a:tr h="258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Drama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 days 21:27:27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86445"/>
                  </a:ext>
                </a:extLst>
              </a:tr>
              <a:tr h="274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4 days 20:12:24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14604"/>
                  </a:ext>
                </a:extLst>
              </a:tr>
            </a:tbl>
          </a:graphicData>
        </a:graphic>
      </p:graphicFrame>
      <p:pic>
        <p:nvPicPr>
          <p:cNvPr id="4" name="Picture Placeholder 11" descr="Film reel and slate">
            <a:extLst>
              <a:ext uri="{FF2B5EF4-FFF2-40B4-BE49-F238E27FC236}">
                <a16:creationId xmlns:a16="http://schemas.microsoft.com/office/drawing/2014/main" id="{CA8B782A-0234-9093-0896-E20897B2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90942" y="-227491"/>
            <a:ext cx="3601058" cy="3830629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649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Revenue and Customer Count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9372E-A79C-5B63-188B-0B5B19B8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9" y="1722609"/>
            <a:ext cx="7772400" cy="449531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A9B34F-4B53-5ACF-3475-6FFF91231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69878"/>
              </p:ext>
            </p:extLst>
          </p:nvPr>
        </p:nvGraphicFramePr>
        <p:xfrm>
          <a:off x="7127851" y="3280241"/>
          <a:ext cx="3760592" cy="293767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443605">
                  <a:extLst>
                    <a:ext uri="{9D8B030D-6E8A-4147-A177-3AD203B41FA5}">
                      <a16:colId xmlns:a16="http://schemas.microsoft.com/office/drawing/2014/main" val="1308392400"/>
                    </a:ext>
                  </a:extLst>
                </a:gridCol>
                <a:gridCol w="1245110">
                  <a:extLst>
                    <a:ext uri="{9D8B030D-6E8A-4147-A177-3AD203B41FA5}">
                      <a16:colId xmlns:a16="http://schemas.microsoft.com/office/drawing/2014/main" val="104531121"/>
                    </a:ext>
                  </a:extLst>
                </a:gridCol>
                <a:gridCol w="1071877">
                  <a:extLst>
                    <a:ext uri="{9D8B030D-6E8A-4147-A177-3AD203B41FA5}">
                      <a16:colId xmlns:a16="http://schemas.microsoft.com/office/drawing/2014/main" val="1706437676"/>
                    </a:ext>
                  </a:extLst>
                </a:gridCol>
              </a:tblGrid>
              <a:tr h="268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Customer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Amount Sales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0942820"/>
                  </a:ext>
                </a:extLst>
              </a:tr>
              <a:tr h="268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India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$6034.78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1644393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China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$5251.03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801836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United States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$3685.31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1162173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Japan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$3122.51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8384296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Mexico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$2984.82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123600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Brazil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$2919.19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8745739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Russian Federation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$2765.62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7260364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Philippines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$2219.7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7327597"/>
                  </a:ext>
                </a:extLst>
              </a:tr>
              <a:tr h="253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Turkey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$1498.49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1601812"/>
                  </a:ext>
                </a:extLst>
              </a:tr>
              <a:tr h="268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Indonesia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$1352.69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11248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15957-EB5A-8E55-30FC-B19260B974E3}"/>
              </a:ext>
            </a:extLst>
          </p:cNvPr>
          <p:cNvSpPr txBox="1"/>
          <p:nvPr/>
        </p:nvSpPr>
        <p:spPr>
          <a:xfrm>
            <a:off x="8158628" y="1891323"/>
            <a:ext cx="272981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India has the most </a:t>
            </a:r>
            <a:r>
              <a:rPr lang="en-US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RockBuster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customers, and the highest revenue as well.</a:t>
            </a:r>
          </a:p>
        </p:txBody>
      </p:sp>
    </p:spTree>
    <p:extLst>
      <p:ext uri="{BB962C8B-B14F-4D97-AF65-F5344CB8AC3E}">
        <p14:creationId xmlns:p14="http://schemas.microsoft.com/office/powerpoint/2010/main" val="404805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Apart from the Thriller genre, all other genres contributed to </a:t>
            </a:r>
            <a:r>
              <a:rPr lang="en-US" altLang="zh-CN" dirty="0" err="1"/>
              <a:t>Rockbusters</a:t>
            </a:r>
            <a:r>
              <a:rPr lang="en-US" altLang="zh-CN" dirty="0"/>
              <a:t> growth financially. </a:t>
            </a:r>
          </a:p>
          <a:p>
            <a:r>
              <a:rPr lang="en-US" altLang="zh-CN" dirty="0" err="1"/>
              <a:t>Rockbuster’s</a:t>
            </a:r>
            <a:r>
              <a:rPr lang="en-US" altLang="zh-CN" dirty="0"/>
              <a:t> prime markets are Asia, headed by India and North America with the United States and Mexico.</a:t>
            </a:r>
          </a:p>
          <a:p>
            <a:r>
              <a:rPr lang="en-US" altLang="zh-CN" dirty="0"/>
              <a:t>Most films were rented for a little more than 4 days.</a:t>
            </a:r>
          </a:p>
          <a:p>
            <a:endParaRPr lang="en-US" dirty="0"/>
          </a:p>
        </p:txBody>
      </p:sp>
      <p:pic>
        <p:nvPicPr>
          <p:cNvPr id="38" name="Picture Placeholder 37" descr="Film reel canister stack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/>
          <a:stretch/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100</TotalTime>
  <Words>519</Words>
  <Application>Microsoft Macintosh PowerPoint</Application>
  <PresentationFormat>Widescreen</PresentationFormat>
  <Paragraphs>126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Office 主题​​</vt:lpstr>
      <vt:lpstr>Rockbuster Stealth Inc.</vt:lpstr>
      <vt:lpstr>Introduction</vt:lpstr>
      <vt:lpstr>PowerPoint Presentation</vt:lpstr>
      <vt:lpstr>Company Overview</vt:lpstr>
      <vt:lpstr>Highest/Lowest Selling Movie Titles</vt:lpstr>
      <vt:lpstr>Revenue By Genre</vt:lpstr>
      <vt:lpstr>Rental Habits</vt:lpstr>
      <vt:lpstr>Geographic Revenue and Customer Count</vt:lpstr>
      <vt:lpstr>Summary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Inc.</dc:title>
  <dc:creator>Yount, Jacob (CEI-Atlanta-CON)</dc:creator>
  <cp:lastModifiedBy>Yount, Jacob (CEI-Atlanta-CON)</cp:lastModifiedBy>
  <cp:revision>3</cp:revision>
  <dcterms:created xsi:type="dcterms:W3CDTF">2023-02-16T15:14:14Z</dcterms:created>
  <dcterms:modified xsi:type="dcterms:W3CDTF">2023-03-21T00:17:53Z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